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300" r:id="rId3"/>
    <p:sldId id="330" r:id="rId4"/>
    <p:sldId id="372" r:id="rId5"/>
    <p:sldId id="371" r:id="rId6"/>
    <p:sldId id="338" r:id="rId7"/>
    <p:sldId id="373" r:id="rId8"/>
    <p:sldId id="339" r:id="rId9"/>
    <p:sldId id="301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74" r:id="rId19"/>
    <p:sldId id="375" r:id="rId20"/>
    <p:sldId id="340" r:id="rId21"/>
    <p:sldId id="368" r:id="rId22"/>
    <p:sldId id="369" r:id="rId23"/>
    <p:sldId id="370" r:id="rId24"/>
    <p:sldId id="329" r:id="rId25"/>
    <p:sldId id="327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92D3"/>
    <a:srgbClr val="88ABAD"/>
    <a:srgbClr val="3E99B4"/>
    <a:srgbClr val="5D5BA0"/>
    <a:srgbClr val="F47C30"/>
    <a:srgbClr val="8ED0E6"/>
    <a:srgbClr val="EEEEEE"/>
    <a:srgbClr val="4D4949"/>
    <a:srgbClr val="434040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19" autoAdjust="0"/>
    <p:restoredTop sz="94660"/>
  </p:normalViewPr>
  <p:slideViewPr>
    <p:cSldViewPr snapToGrid="0">
      <p:cViewPr varScale="1">
        <p:scale>
          <a:sx n="67" d="100"/>
          <a:sy n="67" d="100"/>
        </p:scale>
        <p:origin x="8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988706" y="889447"/>
            <a:ext cx="39303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prstClr val="white"/>
                </a:solidFill>
              </a:rPr>
              <a:t>Catch-</a:t>
            </a:r>
            <a:r>
              <a:rPr lang="en-US" altLang="ko-KR" sz="4400" dirty="0" err="1">
                <a:solidFill>
                  <a:prstClr val="white"/>
                </a:solidFill>
              </a:rPr>
              <a:t>ur</a:t>
            </a:r>
            <a:r>
              <a:rPr lang="en-US" altLang="ko-KR" sz="4400" dirty="0">
                <a:solidFill>
                  <a:prstClr val="white"/>
                </a:solidFill>
              </a:rPr>
              <a:t>-Mind</a:t>
            </a:r>
            <a:endParaRPr lang="ko-KR" altLang="en-US" sz="44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5074566" y="3065993"/>
            <a:ext cx="799199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62453" y="6105367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41645" y="4206060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524500" y="2018729"/>
            <a:ext cx="2755900" cy="368300"/>
          </a:xfrm>
          <a:custGeom>
            <a:avLst/>
            <a:gdLst>
              <a:gd name="connsiteX0" fmla="*/ 0 w 2755900"/>
              <a:gd name="connsiteY0" fmla="*/ 12700 h 368300"/>
              <a:gd name="connsiteX1" fmla="*/ 304800 w 2755900"/>
              <a:gd name="connsiteY1" fmla="*/ 368300 h 368300"/>
              <a:gd name="connsiteX2" fmla="*/ 571500 w 2755900"/>
              <a:gd name="connsiteY2" fmla="*/ 38100 h 368300"/>
              <a:gd name="connsiteX3" fmla="*/ 850900 w 2755900"/>
              <a:gd name="connsiteY3" fmla="*/ 368300 h 368300"/>
              <a:gd name="connsiteX4" fmla="*/ 1092200 w 2755900"/>
              <a:gd name="connsiteY4" fmla="*/ 76200 h 368300"/>
              <a:gd name="connsiteX5" fmla="*/ 1308100 w 2755900"/>
              <a:gd name="connsiteY5" fmla="*/ 368300 h 368300"/>
              <a:gd name="connsiteX6" fmla="*/ 1409700 w 2755900"/>
              <a:gd name="connsiteY6" fmla="*/ 152400 h 368300"/>
              <a:gd name="connsiteX7" fmla="*/ 1549400 w 2755900"/>
              <a:gd name="connsiteY7" fmla="*/ 292100 h 368300"/>
              <a:gd name="connsiteX8" fmla="*/ 1689100 w 2755900"/>
              <a:gd name="connsiteY8" fmla="*/ 215900 h 368300"/>
              <a:gd name="connsiteX9" fmla="*/ 1765300 w 2755900"/>
              <a:gd name="connsiteY9" fmla="*/ 292100 h 368300"/>
              <a:gd name="connsiteX10" fmla="*/ 1841500 w 2755900"/>
              <a:gd name="connsiteY10" fmla="*/ 127000 h 368300"/>
              <a:gd name="connsiteX11" fmla="*/ 2032000 w 2755900"/>
              <a:gd name="connsiteY11" fmla="*/ 215900 h 368300"/>
              <a:gd name="connsiteX12" fmla="*/ 2184400 w 2755900"/>
              <a:gd name="connsiteY12" fmla="*/ 0 h 368300"/>
              <a:gd name="connsiteX13" fmla="*/ 2552700 w 2755900"/>
              <a:gd name="connsiteY13" fmla="*/ 342900 h 368300"/>
              <a:gd name="connsiteX14" fmla="*/ 2755900 w 2755900"/>
              <a:gd name="connsiteY14" fmla="*/ 228600 h 368300"/>
              <a:gd name="connsiteX15" fmla="*/ 2755900 w 2755900"/>
              <a:gd name="connsiteY15" fmla="*/ 2286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5900" h="368300">
                <a:moveTo>
                  <a:pt x="0" y="12700"/>
                </a:moveTo>
                <a:lnTo>
                  <a:pt x="304800" y="368300"/>
                </a:lnTo>
                <a:lnTo>
                  <a:pt x="571500" y="38100"/>
                </a:lnTo>
                <a:lnTo>
                  <a:pt x="850900" y="368300"/>
                </a:lnTo>
                <a:lnTo>
                  <a:pt x="1092200" y="76200"/>
                </a:lnTo>
                <a:lnTo>
                  <a:pt x="1308100" y="368300"/>
                </a:lnTo>
                <a:lnTo>
                  <a:pt x="1409700" y="152400"/>
                </a:lnTo>
                <a:lnTo>
                  <a:pt x="1549400" y="292100"/>
                </a:lnTo>
                <a:lnTo>
                  <a:pt x="1689100" y="215900"/>
                </a:lnTo>
                <a:lnTo>
                  <a:pt x="1765300" y="292100"/>
                </a:lnTo>
                <a:lnTo>
                  <a:pt x="1841500" y="127000"/>
                </a:lnTo>
                <a:lnTo>
                  <a:pt x="2032000" y="215900"/>
                </a:lnTo>
                <a:lnTo>
                  <a:pt x="2184400" y="0"/>
                </a:lnTo>
                <a:lnTo>
                  <a:pt x="2552700" y="342900"/>
                </a:lnTo>
                <a:lnTo>
                  <a:pt x="2755900" y="228600"/>
                </a:lnTo>
                <a:lnTo>
                  <a:pt x="2755900" y="228600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322014" y="2013144"/>
            <a:ext cx="164660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60142293	</a:t>
            </a:r>
            <a:r>
              <a:rPr lang="ko-KR" altLang="en-US" sz="1400" dirty="0">
                <a:solidFill>
                  <a:schemeClr val="bg1"/>
                </a:solidFill>
              </a:rPr>
              <a:t>손진영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424712" y="3021974"/>
            <a:ext cx="3327400" cy="638175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833000" y="5905936"/>
            <a:ext cx="15808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60142319</a:t>
            </a:r>
            <a:r>
              <a:rPr lang="ko-KR" altLang="en-US" sz="1400" dirty="0">
                <a:solidFill>
                  <a:schemeClr val="bg1"/>
                </a:solidFill>
              </a:rPr>
              <a:t> 이승호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3500904" y="4262490"/>
            <a:ext cx="1973262" cy="328612"/>
          </a:xfrm>
          <a:custGeom>
            <a:avLst/>
            <a:gdLst>
              <a:gd name="connsiteX0" fmla="*/ 0 w 2006600"/>
              <a:gd name="connsiteY0" fmla="*/ 63500 h 228600"/>
              <a:gd name="connsiteX1" fmla="*/ 914400 w 2006600"/>
              <a:gd name="connsiteY1" fmla="*/ 63500 h 228600"/>
              <a:gd name="connsiteX2" fmla="*/ 1016000 w 2006600"/>
              <a:gd name="connsiteY2" fmla="*/ 0 h 228600"/>
              <a:gd name="connsiteX3" fmla="*/ 1155700 w 2006600"/>
              <a:gd name="connsiteY3" fmla="*/ 228600 h 228600"/>
              <a:gd name="connsiteX4" fmla="*/ 1295400 w 2006600"/>
              <a:gd name="connsiteY4" fmla="*/ 101600 h 228600"/>
              <a:gd name="connsiteX5" fmla="*/ 2006600 w 2006600"/>
              <a:gd name="connsiteY5" fmla="*/ 114300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88106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01837"/>
              <a:gd name="connsiteY0" fmla="*/ 63500 h 576262"/>
              <a:gd name="connsiteX1" fmla="*/ 914400 w 2001837"/>
              <a:gd name="connsiteY1" fmla="*/ 63500 h 576262"/>
              <a:gd name="connsiteX2" fmla="*/ 1016000 w 2001837"/>
              <a:gd name="connsiteY2" fmla="*/ 0 h 576262"/>
              <a:gd name="connsiteX3" fmla="*/ 1155700 w 2001837"/>
              <a:gd name="connsiteY3" fmla="*/ 228600 h 576262"/>
              <a:gd name="connsiteX4" fmla="*/ 1295400 w 2001837"/>
              <a:gd name="connsiteY4" fmla="*/ 101600 h 576262"/>
              <a:gd name="connsiteX5" fmla="*/ 2001837 w 2001837"/>
              <a:gd name="connsiteY5" fmla="*/ 576262 h 576262"/>
              <a:gd name="connsiteX0" fmla="*/ 0 w 1973262"/>
              <a:gd name="connsiteY0" fmla="*/ 63500 h 328612"/>
              <a:gd name="connsiteX1" fmla="*/ 914400 w 1973262"/>
              <a:gd name="connsiteY1" fmla="*/ 63500 h 328612"/>
              <a:gd name="connsiteX2" fmla="*/ 1016000 w 1973262"/>
              <a:gd name="connsiteY2" fmla="*/ 0 h 328612"/>
              <a:gd name="connsiteX3" fmla="*/ 1155700 w 1973262"/>
              <a:gd name="connsiteY3" fmla="*/ 228600 h 328612"/>
              <a:gd name="connsiteX4" fmla="*/ 1295400 w 1973262"/>
              <a:gd name="connsiteY4" fmla="*/ 101600 h 328612"/>
              <a:gd name="connsiteX5" fmla="*/ 1973262 w 1973262"/>
              <a:gd name="connsiteY5" fmla="*/ 328612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3262" h="328612">
                <a:moveTo>
                  <a:pt x="0" y="63500"/>
                </a:moveTo>
                <a:lnTo>
                  <a:pt x="914400" y="63500"/>
                </a:lnTo>
                <a:lnTo>
                  <a:pt x="1016000" y="0"/>
                </a:lnTo>
                <a:lnTo>
                  <a:pt x="1155700" y="228600"/>
                </a:lnTo>
                <a:lnTo>
                  <a:pt x="1295400" y="101600"/>
                </a:lnTo>
                <a:lnTo>
                  <a:pt x="1973262" y="328612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920022" y="4128277"/>
            <a:ext cx="158088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</a:rPr>
              <a:t>60142297 </a:t>
            </a:r>
            <a:r>
              <a:rPr lang="ko-KR" altLang="en-US" sz="1400" dirty="0">
                <a:solidFill>
                  <a:schemeClr val="bg1"/>
                </a:solidFill>
              </a:rPr>
              <a:t>심희섭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4" name="양쪽 모서리가 둥근 사각형 23">
            <a:extLst>
              <a:ext uri="{FF2B5EF4-FFF2-40B4-BE49-F238E27FC236}">
                <a16:creationId xmlns:a16="http://schemas.microsoft.com/office/drawing/2014/main" id="{DEE70BD1-3091-4AF0-8F94-F7E15FB5D9FD}"/>
              </a:ext>
            </a:extLst>
          </p:cNvPr>
          <p:cNvSpPr/>
          <p:nvPr/>
        </p:nvSpPr>
        <p:spPr>
          <a:xfrm rot="16200000">
            <a:off x="5051639" y="517441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2">
            <a:extLst>
              <a:ext uri="{FF2B5EF4-FFF2-40B4-BE49-F238E27FC236}">
                <a16:creationId xmlns:a16="http://schemas.microsoft.com/office/drawing/2014/main" id="{03542CF9-E342-4C21-B9CA-F1488120C492}"/>
              </a:ext>
            </a:extLst>
          </p:cNvPr>
          <p:cNvSpPr/>
          <p:nvPr/>
        </p:nvSpPr>
        <p:spPr>
          <a:xfrm>
            <a:off x="3500904" y="5009552"/>
            <a:ext cx="1973262" cy="328612"/>
          </a:xfrm>
          <a:custGeom>
            <a:avLst/>
            <a:gdLst>
              <a:gd name="connsiteX0" fmla="*/ 0 w 2006600"/>
              <a:gd name="connsiteY0" fmla="*/ 63500 h 228600"/>
              <a:gd name="connsiteX1" fmla="*/ 914400 w 2006600"/>
              <a:gd name="connsiteY1" fmla="*/ 63500 h 228600"/>
              <a:gd name="connsiteX2" fmla="*/ 1016000 w 2006600"/>
              <a:gd name="connsiteY2" fmla="*/ 0 h 228600"/>
              <a:gd name="connsiteX3" fmla="*/ 1155700 w 2006600"/>
              <a:gd name="connsiteY3" fmla="*/ 228600 h 228600"/>
              <a:gd name="connsiteX4" fmla="*/ 1295400 w 2006600"/>
              <a:gd name="connsiteY4" fmla="*/ 101600 h 228600"/>
              <a:gd name="connsiteX5" fmla="*/ 2006600 w 2006600"/>
              <a:gd name="connsiteY5" fmla="*/ 114300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88106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01837"/>
              <a:gd name="connsiteY0" fmla="*/ 63500 h 576262"/>
              <a:gd name="connsiteX1" fmla="*/ 914400 w 2001837"/>
              <a:gd name="connsiteY1" fmla="*/ 63500 h 576262"/>
              <a:gd name="connsiteX2" fmla="*/ 1016000 w 2001837"/>
              <a:gd name="connsiteY2" fmla="*/ 0 h 576262"/>
              <a:gd name="connsiteX3" fmla="*/ 1155700 w 2001837"/>
              <a:gd name="connsiteY3" fmla="*/ 228600 h 576262"/>
              <a:gd name="connsiteX4" fmla="*/ 1295400 w 2001837"/>
              <a:gd name="connsiteY4" fmla="*/ 101600 h 576262"/>
              <a:gd name="connsiteX5" fmla="*/ 2001837 w 2001837"/>
              <a:gd name="connsiteY5" fmla="*/ 576262 h 576262"/>
              <a:gd name="connsiteX0" fmla="*/ 0 w 1973262"/>
              <a:gd name="connsiteY0" fmla="*/ 63500 h 328612"/>
              <a:gd name="connsiteX1" fmla="*/ 914400 w 1973262"/>
              <a:gd name="connsiteY1" fmla="*/ 63500 h 328612"/>
              <a:gd name="connsiteX2" fmla="*/ 1016000 w 1973262"/>
              <a:gd name="connsiteY2" fmla="*/ 0 h 328612"/>
              <a:gd name="connsiteX3" fmla="*/ 1155700 w 1973262"/>
              <a:gd name="connsiteY3" fmla="*/ 228600 h 328612"/>
              <a:gd name="connsiteX4" fmla="*/ 1295400 w 1973262"/>
              <a:gd name="connsiteY4" fmla="*/ 101600 h 328612"/>
              <a:gd name="connsiteX5" fmla="*/ 1973262 w 1973262"/>
              <a:gd name="connsiteY5" fmla="*/ 328612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3262" h="328612">
                <a:moveTo>
                  <a:pt x="0" y="63500"/>
                </a:moveTo>
                <a:lnTo>
                  <a:pt x="914400" y="63500"/>
                </a:lnTo>
                <a:lnTo>
                  <a:pt x="1016000" y="0"/>
                </a:lnTo>
                <a:lnTo>
                  <a:pt x="1155700" y="228600"/>
                </a:lnTo>
                <a:lnTo>
                  <a:pt x="1295400" y="101600"/>
                </a:lnTo>
                <a:lnTo>
                  <a:pt x="1973262" y="328612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573DEC-E6CB-4565-A982-68C25732FA52}"/>
              </a:ext>
            </a:extLst>
          </p:cNvPr>
          <p:cNvSpPr/>
          <p:nvPr/>
        </p:nvSpPr>
        <p:spPr>
          <a:xfrm>
            <a:off x="1853092" y="4822609"/>
            <a:ext cx="15808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60142258 </a:t>
            </a:r>
            <a:r>
              <a:rPr lang="ko-KR" altLang="en-US" sz="1400" dirty="0">
                <a:solidFill>
                  <a:schemeClr val="bg1"/>
                </a:solidFill>
              </a:rPr>
              <a:t>김준형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9" name="자유형 8">
            <a:extLst>
              <a:ext uri="{FF2B5EF4-FFF2-40B4-BE49-F238E27FC236}">
                <a16:creationId xmlns:a16="http://schemas.microsoft.com/office/drawing/2014/main" id="{892B7EF1-D235-4AC3-B28C-915835E94733}"/>
              </a:ext>
            </a:extLst>
          </p:cNvPr>
          <p:cNvSpPr/>
          <p:nvPr/>
        </p:nvSpPr>
        <p:spPr>
          <a:xfrm>
            <a:off x="5424712" y="5828377"/>
            <a:ext cx="3327400" cy="768244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양쪽 모서리가 둥근 사각형 2">
            <a:extLst>
              <a:ext uri="{FF2B5EF4-FFF2-40B4-BE49-F238E27FC236}">
                <a16:creationId xmlns:a16="http://schemas.microsoft.com/office/drawing/2014/main" id="{12995A13-0F07-449D-B35D-25E1D0644B79}"/>
              </a:ext>
            </a:extLst>
          </p:cNvPr>
          <p:cNvSpPr/>
          <p:nvPr/>
        </p:nvSpPr>
        <p:spPr>
          <a:xfrm rot="16200000">
            <a:off x="5064604" y="1917675"/>
            <a:ext cx="799199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49FB662-54CC-45E7-8E38-B36C02831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96" y="1118297"/>
            <a:ext cx="650296" cy="6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3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04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DAD9E4D-283E-45E4-B2A8-F889F5039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01436"/>
            <a:ext cx="650296" cy="6502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AE796C-4C8E-4D9F-AE6F-13A2E0994F6D}"/>
              </a:ext>
            </a:extLst>
          </p:cNvPr>
          <p:cNvSpPr txBox="1"/>
          <p:nvPr/>
        </p:nvSpPr>
        <p:spPr>
          <a:xfrm>
            <a:off x="1826357" y="150935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696244" y="292423"/>
            <a:ext cx="482618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MVC Pattern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과 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UML Diagram</a:t>
            </a:r>
            <a:endParaRPr lang="ko-KR" altLang="en-US" sz="1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내용 개체 틀 3">
            <a:extLst>
              <a:ext uri="{FF2B5EF4-FFF2-40B4-BE49-F238E27FC236}">
                <a16:creationId xmlns:a16="http://schemas.microsoft.com/office/drawing/2014/main" id="{90C8B36C-C3C3-4CF7-9262-6D5182028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67693" y="1878686"/>
            <a:ext cx="6613735" cy="48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18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04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DAD9E4D-283E-45E4-B2A8-F889F5039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01436"/>
            <a:ext cx="650296" cy="6502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AE796C-4C8E-4D9F-AE6F-13A2E0994F6D}"/>
              </a:ext>
            </a:extLst>
          </p:cNvPr>
          <p:cNvSpPr txBox="1"/>
          <p:nvPr/>
        </p:nvSpPr>
        <p:spPr>
          <a:xfrm>
            <a:off x="1826357" y="150935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696244" y="292423"/>
            <a:ext cx="482618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MVC Pattern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과 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UML Diagram</a:t>
            </a:r>
            <a:endParaRPr lang="ko-KR" altLang="en-US" sz="1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5" name="내용 개체 틀 3">
            <a:extLst>
              <a:ext uri="{FF2B5EF4-FFF2-40B4-BE49-F238E27FC236}">
                <a16:creationId xmlns:a16="http://schemas.microsoft.com/office/drawing/2014/main" id="{EC73EBB2-4120-4A03-9CF2-D2FE8B8BF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1209" y="1825625"/>
            <a:ext cx="67495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36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04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DAD9E4D-283E-45E4-B2A8-F889F5039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01436"/>
            <a:ext cx="650296" cy="6502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AE796C-4C8E-4D9F-AE6F-13A2E0994F6D}"/>
              </a:ext>
            </a:extLst>
          </p:cNvPr>
          <p:cNvSpPr txBox="1"/>
          <p:nvPr/>
        </p:nvSpPr>
        <p:spPr>
          <a:xfrm>
            <a:off x="1826357" y="1509354"/>
            <a:ext cx="1215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696244" y="292423"/>
            <a:ext cx="482618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MVC Pattern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과 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UML Diagram</a:t>
            </a:r>
            <a:endParaRPr lang="ko-KR" altLang="en-US" sz="1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내용 개체 틀 3">
            <a:extLst>
              <a:ext uri="{FF2B5EF4-FFF2-40B4-BE49-F238E27FC236}">
                <a16:creationId xmlns:a16="http://schemas.microsoft.com/office/drawing/2014/main" id="{F74E4159-ED67-4E94-BBBC-DBA58981A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6276" y="1926400"/>
            <a:ext cx="8089249" cy="456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4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04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DAD9E4D-283E-45E4-B2A8-F889F5039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01436"/>
            <a:ext cx="650296" cy="6502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AE796C-4C8E-4D9F-AE6F-13A2E0994F6D}"/>
              </a:ext>
            </a:extLst>
          </p:cNvPr>
          <p:cNvSpPr txBox="1"/>
          <p:nvPr/>
        </p:nvSpPr>
        <p:spPr>
          <a:xfrm>
            <a:off x="1826357" y="1509354"/>
            <a:ext cx="8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Starter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696244" y="292423"/>
            <a:ext cx="482618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MVC Pattern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과 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UML Diagram</a:t>
            </a:r>
            <a:endParaRPr lang="ko-KR" altLang="en-US" sz="1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내용 개체 틀 3">
            <a:extLst>
              <a:ext uri="{FF2B5EF4-FFF2-40B4-BE49-F238E27FC236}">
                <a16:creationId xmlns:a16="http://schemas.microsoft.com/office/drawing/2014/main" id="{244680D9-D425-49DE-9684-60EDA02F4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09336" y="2163059"/>
            <a:ext cx="2176463" cy="393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4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04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DAD9E4D-283E-45E4-B2A8-F889F5039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01436"/>
            <a:ext cx="650296" cy="6502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AE796C-4C8E-4D9F-AE6F-13A2E0994F6D}"/>
              </a:ext>
            </a:extLst>
          </p:cNvPr>
          <p:cNvSpPr txBox="1"/>
          <p:nvPr/>
        </p:nvSpPr>
        <p:spPr>
          <a:xfrm>
            <a:off x="1826357" y="1509354"/>
            <a:ext cx="902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Thread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696244" y="292423"/>
            <a:ext cx="482618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MVC Pattern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과 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UML Diagram</a:t>
            </a:r>
            <a:endParaRPr lang="ko-KR" altLang="en-US" sz="1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내용 개체 틀 3">
            <a:extLst>
              <a:ext uri="{FF2B5EF4-FFF2-40B4-BE49-F238E27FC236}">
                <a16:creationId xmlns:a16="http://schemas.microsoft.com/office/drawing/2014/main" id="{1A514C94-11D6-4524-B14A-F2CEFF751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4960" y="1951732"/>
            <a:ext cx="100820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06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04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DAD9E4D-283E-45E4-B2A8-F889F5039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01436"/>
            <a:ext cx="650296" cy="6502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AE796C-4C8E-4D9F-AE6F-13A2E0994F6D}"/>
              </a:ext>
            </a:extLst>
          </p:cNvPr>
          <p:cNvSpPr txBox="1"/>
          <p:nvPr/>
        </p:nvSpPr>
        <p:spPr>
          <a:xfrm>
            <a:off x="1826357" y="1509354"/>
            <a:ext cx="1809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Server Diagram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696244" y="292423"/>
            <a:ext cx="482618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MVC Pattern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과 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UML Diagram</a:t>
            </a:r>
            <a:endParaRPr lang="ko-KR" altLang="en-US" sz="1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내용 개체 틀 3">
            <a:extLst>
              <a:ext uri="{FF2B5EF4-FFF2-40B4-BE49-F238E27FC236}">
                <a16:creationId xmlns:a16="http://schemas.microsoft.com/office/drawing/2014/main" id="{862F7C8E-05B6-4654-9733-812770BB4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7175" y="1825625"/>
            <a:ext cx="76776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08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04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DAD9E4D-283E-45E4-B2A8-F889F5039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01436"/>
            <a:ext cx="650296" cy="6502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AE796C-4C8E-4D9F-AE6F-13A2E0994F6D}"/>
              </a:ext>
            </a:extLst>
          </p:cNvPr>
          <p:cNvSpPr txBox="1"/>
          <p:nvPr/>
        </p:nvSpPr>
        <p:spPr>
          <a:xfrm>
            <a:off x="1826357" y="1509354"/>
            <a:ext cx="84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696244" y="292423"/>
            <a:ext cx="482618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MVC Pattern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과 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UML Diagram</a:t>
            </a:r>
            <a:endParaRPr lang="ko-KR" altLang="en-US" sz="1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5" name="내용 개체 틀 3">
            <a:extLst>
              <a:ext uri="{FF2B5EF4-FFF2-40B4-BE49-F238E27FC236}">
                <a16:creationId xmlns:a16="http://schemas.microsoft.com/office/drawing/2014/main" id="{19BF0567-AEBA-458A-B6B0-E15110E06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42599" y="1825625"/>
            <a:ext cx="73068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16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04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DAD9E4D-283E-45E4-B2A8-F889F5039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01436"/>
            <a:ext cx="650296" cy="6502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AE796C-4C8E-4D9F-AE6F-13A2E0994F6D}"/>
              </a:ext>
            </a:extLst>
          </p:cNvPr>
          <p:cNvSpPr txBox="1"/>
          <p:nvPr/>
        </p:nvSpPr>
        <p:spPr>
          <a:xfrm>
            <a:off x="1826357" y="1509354"/>
            <a:ext cx="1555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Thread &amp; DB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696244" y="292423"/>
            <a:ext cx="482618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MVC Pattern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과 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UML Diagram</a:t>
            </a:r>
            <a:endParaRPr lang="ko-KR" altLang="en-US" sz="1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5" name="내용 개체 틀 3">
            <a:extLst>
              <a:ext uri="{FF2B5EF4-FFF2-40B4-BE49-F238E27FC236}">
                <a16:creationId xmlns:a16="http://schemas.microsoft.com/office/drawing/2014/main" id="{D9B502C9-AAD1-4888-AEB8-A83E6C14A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9799" y="1690688"/>
            <a:ext cx="5357551" cy="4351338"/>
          </a:xfrm>
          <a:prstGeom prst="rect">
            <a:avLst/>
          </a:prstGeom>
        </p:spPr>
      </p:pic>
      <p:pic>
        <p:nvPicPr>
          <p:cNvPr id="17" name="내용 개체 틀 3">
            <a:extLst>
              <a:ext uri="{FF2B5EF4-FFF2-40B4-BE49-F238E27FC236}">
                <a16:creationId xmlns:a16="http://schemas.microsoft.com/office/drawing/2014/main" id="{373B386C-5DB5-4B3A-BA61-4E86454BA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712" y="2643981"/>
            <a:ext cx="185737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40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0D42B-0B22-4070-B819-645F6EB6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Server </a:t>
            </a:r>
            <a:r>
              <a:rPr lang="ko-KR" altLang="en-US" dirty="0"/>
              <a:t>구현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F5E3E2-0D52-45B1-AFF4-E75042F9D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643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CAB5E-A06B-4B60-809A-94B8B7111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구현한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191D42-C52E-41EF-8D91-02759726C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625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cxnSpLocks/>
          </p:cNvCxnSpPr>
          <p:nvPr/>
        </p:nvCxnSpPr>
        <p:spPr>
          <a:xfrm>
            <a:off x="2305219" y="3994637"/>
            <a:ext cx="8271591" cy="886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191014" y="2330099"/>
            <a:ext cx="4108210" cy="933588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MVC Pattern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과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UML Diagram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191014" y="3423835"/>
            <a:ext cx="4108210" cy="98670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구현한 기능과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차별점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198178" y="5572195"/>
            <a:ext cx="4108210" cy="986706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Q&amp;A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043312" y="398656"/>
            <a:ext cx="4826185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>
                <a:solidFill>
                  <a:schemeClr val="bg1"/>
                </a:solidFill>
              </a:rPr>
              <a:t>목차</a:t>
            </a:r>
            <a:endParaRPr lang="ko-KR" altLang="en-US" sz="2400" b="1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183271" y="3470200"/>
            <a:ext cx="1121948" cy="11122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8620125" y="2475003"/>
            <a:ext cx="1129952" cy="1129952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8620125" y="4374380"/>
            <a:ext cx="1129952" cy="1129952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8620125" y="3434092"/>
            <a:ext cx="1129952" cy="1129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10576810" y="3470200"/>
            <a:ext cx="1129952" cy="11299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대괄호 11"/>
          <p:cNvSpPr/>
          <p:nvPr/>
        </p:nvSpPr>
        <p:spPr>
          <a:xfrm>
            <a:off x="2676425" y="1819866"/>
            <a:ext cx="458771" cy="4329263"/>
          </a:xfrm>
          <a:prstGeom prst="leftBracket">
            <a:avLst>
              <a:gd name="adj" fmla="val 90271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왼쪽 대괄호 43"/>
          <p:cNvSpPr/>
          <p:nvPr/>
        </p:nvSpPr>
        <p:spPr>
          <a:xfrm flipH="1">
            <a:off x="7275864" y="1685250"/>
            <a:ext cx="629883" cy="4463877"/>
          </a:xfrm>
          <a:prstGeom prst="leftBracket">
            <a:avLst>
              <a:gd name="adj" fmla="val 64564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796DC1-57A8-4FF5-AE55-9D07E26D136E}"/>
              </a:ext>
            </a:extLst>
          </p:cNvPr>
          <p:cNvSpPr/>
          <p:nvPr/>
        </p:nvSpPr>
        <p:spPr>
          <a:xfrm>
            <a:off x="3198178" y="1301826"/>
            <a:ext cx="4108210" cy="8872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프로젝트의 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7DF6DAB-2438-4127-AB49-F4B275D722FC}"/>
              </a:ext>
            </a:extLst>
          </p:cNvPr>
          <p:cNvCxnSpPr>
            <a:cxnSpLocks/>
          </p:cNvCxnSpPr>
          <p:nvPr/>
        </p:nvCxnSpPr>
        <p:spPr>
          <a:xfrm>
            <a:off x="2676425" y="2770209"/>
            <a:ext cx="47618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5C05E0F-5544-495E-91AE-5C5CDF2D5160}"/>
              </a:ext>
            </a:extLst>
          </p:cNvPr>
          <p:cNvCxnSpPr>
            <a:cxnSpLocks/>
          </p:cNvCxnSpPr>
          <p:nvPr/>
        </p:nvCxnSpPr>
        <p:spPr>
          <a:xfrm>
            <a:off x="7291124" y="2770209"/>
            <a:ext cx="59936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8AC4194-AD96-4175-B1C7-E8ECF580B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869" y="4758086"/>
            <a:ext cx="526887" cy="43254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D9348F-3DE3-43E9-9D08-E0ABA687D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868" y="3827765"/>
            <a:ext cx="526887" cy="43254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F97DD79-DA85-4524-B693-4EFCB6367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528" y="2782685"/>
            <a:ext cx="526887" cy="4325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5C21FF1-040E-4D3E-ADDC-59A8CEAAE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638" y="3701166"/>
            <a:ext cx="650296" cy="65029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72A896BE-CEB1-4F83-B89E-FDD9E11B2D92}"/>
              </a:ext>
            </a:extLst>
          </p:cNvPr>
          <p:cNvSpPr/>
          <p:nvPr/>
        </p:nvSpPr>
        <p:spPr>
          <a:xfrm>
            <a:off x="3191014" y="4551614"/>
            <a:ext cx="4108210" cy="84548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진행소감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74C6224-98F1-4D6E-A45E-52622BDD4C52}"/>
              </a:ext>
            </a:extLst>
          </p:cNvPr>
          <p:cNvCxnSpPr>
            <a:cxnSpLocks/>
          </p:cNvCxnSpPr>
          <p:nvPr/>
        </p:nvCxnSpPr>
        <p:spPr>
          <a:xfrm>
            <a:off x="2676425" y="4974357"/>
            <a:ext cx="47618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AA548C6-7F81-4C07-B120-445C0C74347F}"/>
              </a:ext>
            </a:extLst>
          </p:cNvPr>
          <p:cNvCxnSpPr>
            <a:cxnSpLocks/>
          </p:cNvCxnSpPr>
          <p:nvPr/>
        </p:nvCxnSpPr>
        <p:spPr>
          <a:xfrm>
            <a:off x="7317436" y="4974357"/>
            <a:ext cx="59936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45C21FF1-040E-4D3E-ADDC-59A8CEAAE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097" y="3701166"/>
            <a:ext cx="650296" cy="6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2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696244" y="292423"/>
            <a:ext cx="482618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기능 구현 </a:t>
            </a:r>
            <a:r>
              <a:rPr lang="en-US" altLang="ko-KR" sz="1600" dirty="0">
                <a:solidFill>
                  <a:schemeClr val="bg1"/>
                </a:solidFill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</a:rPr>
              <a:t>로그인 </a:t>
            </a:r>
            <a:r>
              <a:rPr lang="en-US" altLang="ko-KR" sz="1600" dirty="0">
                <a:solidFill>
                  <a:schemeClr val="bg1"/>
                </a:solidFill>
              </a:rPr>
              <a:t>&amp; </a:t>
            </a:r>
            <a:r>
              <a:rPr lang="ko-KR" altLang="en-US" sz="1600" dirty="0">
                <a:solidFill>
                  <a:schemeClr val="bg1"/>
                </a:solidFill>
              </a:rPr>
              <a:t>회원가입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05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29" name="[mix]로그인 &amp; 회원가입">
            <a:hlinkClick r:id="" action="ppaction://media"/>
            <a:extLst>
              <a:ext uri="{FF2B5EF4-FFF2-40B4-BE49-F238E27FC236}">
                <a16:creationId xmlns:a16="http://schemas.microsoft.com/office/drawing/2014/main" id="{4174F25D-90D6-4AC0-8EB8-6747C30A346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92344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696244" y="292423"/>
            <a:ext cx="482618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기능 구현 </a:t>
            </a:r>
            <a:r>
              <a:rPr lang="en-US" altLang="ko-KR" sz="1600" dirty="0">
                <a:solidFill>
                  <a:schemeClr val="bg1"/>
                </a:solidFill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</a:rPr>
              <a:t>대기실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05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11" name="[mix]대기실">
            <a:hlinkClick r:id="" action="ppaction://media"/>
            <a:extLst>
              <a:ext uri="{FF2B5EF4-FFF2-40B4-BE49-F238E27FC236}">
                <a16:creationId xmlns:a16="http://schemas.microsoft.com/office/drawing/2014/main" id="{D0B3EFBD-8FA9-4236-8288-BA15050B14B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19485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2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696244" y="292423"/>
            <a:ext cx="482618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기능 구현 </a:t>
            </a:r>
            <a:r>
              <a:rPr lang="en-US" altLang="ko-KR" sz="1600" dirty="0">
                <a:solidFill>
                  <a:schemeClr val="bg1"/>
                </a:solidFill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</a:rPr>
              <a:t>게임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05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11" name="[mix]인게임">
            <a:hlinkClick r:id="" action="ppaction://media"/>
            <a:extLst>
              <a:ext uri="{FF2B5EF4-FFF2-40B4-BE49-F238E27FC236}">
                <a16:creationId xmlns:a16="http://schemas.microsoft.com/office/drawing/2014/main" id="{5C2BB134-B7B6-496A-B8CF-16686DC3E9E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5644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7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696244" y="292423"/>
            <a:ext cx="482618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기능 구현 </a:t>
            </a:r>
            <a:r>
              <a:rPr lang="en-US" altLang="ko-KR" sz="1600" dirty="0">
                <a:solidFill>
                  <a:schemeClr val="bg1"/>
                </a:solidFill>
              </a:rPr>
              <a:t>– ETC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05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11" name="[mix]다시 대기실">
            <a:hlinkClick r:id="" action="ppaction://media"/>
            <a:extLst>
              <a:ext uri="{FF2B5EF4-FFF2-40B4-BE49-F238E27FC236}">
                <a16:creationId xmlns:a16="http://schemas.microsoft.com/office/drawing/2014/main" id="{F53DEDBE-CEA7-4B4D-9781-2A61741593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73441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5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379AD-FE7A-48F2-887A-75D5F44E67AB}"/>
              </a:ext>
            </a:extLst>
          </p:cNvPr>
          <p:cNvSpPr txBox="1"/>
          <p:nvPr/>
        </p:nvSpPr>
        <p:spPr>
          <a:xfrm>
            <a:off x="2672234" y="2767279"/>
            <a:ext cx="70826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8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Q&amp;A</a:t>
            </a:r>
            <a:endParaRPr lang="ko-KR" altLang="en-US" sz="8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8A4BBE-80D3-4BFF-A56C-E02A88F10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120" y="3103851"/>
            <a:ext cx="650296" cy="6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16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379AD-FE7A-48F2-887A-75D5F44E67AB}"/>
              </a:ext>
            </a:extLst>
          </p:cNvPr>
          <p:cNvSpPr txBox="1"/>
          <p:nvPr/>
        </p:nvSpPr>
        <p:spPr>
          <a:xfrm>
            <a:off x="2554668" y="2967335"/>
            <a:ext cx="7082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5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506283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696244" y="292423"/>
            <a:ext cx="482618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프로젝트의 개요</a:t>
            </a:r>
            <a:endParaRPr lang="ko-KR" altLang="en-US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09BC67D-1BE2-4057-89B2-88570B2CA545}"/>
              </a:ext>
            </a:extLst>
          </p:cNvPr>
          <p:cNvSpPr/>
          <p:nvPr/>
        </p:nvSpPr>
        <p:spPr>
          <a:xfrm>
            <a:off x="2399251" y="2731029"/>
            <a:ext cx="89607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212121"/>
                </a:solidFill>
              </a:rPr>
              <a:t>Catch-</a:t>
            </a:r>
            <a:r>
              <a:rPr lang="en-US" altLang="ko-KR" sz="2000" dirty="0" err="1">
                <a:solidFill>
                  <a:srgbClr val="212121"/>
                </a:solidFill>
              </a:rPr>
              <a:t>ur</a:t>
            </a:r>
            <a:r>
              <a:rPr lang="en-US" altLang="ko-KR" sz="2000" dirty="0">
                <a:solidFill>
                  <a:srgbClr val="212121"/>
                </a:solidFill>
              </a:rPr>
              <a:t>-Mind</a:t>
            </a:r>
            <a:r>
              <a:rPr lang="ko-KR" altLang="en-US" sz="2000" dirty="0">
                <a:solidFill>
                  <a:srgbClr val="212121"/>
                </a:solidFill>
              </a:rPr>
              <a:t>는 </a:t>
            </a:r>
            <a:r>
              <a:rPr lang="ko-KR" altLang="en-US" sz="2000" b="1" dirty="0">
                <a:solidFill>
                  <a:srgbClr val="212121"/>
                </a:solidFill>
              </a:rPr>
              <a:t>출제자가 </a:t>
            </a:r>
            <a:r>
              <a:rPr lang="ko-KR" altLang="en-US" sz="2000" b="1" dirty="0" err="1">
                <a:solidFill>
                  <a:srgbClr val="212121"/>
                </a:solidFill>
              </a:rPr>
              <a:t>제시어를</a:t>
            </a:r>
            <a:r>
              <a:rPr lang="ko-KR" altLang="en-US" sz="2000" b="1" dirty="0">
                <a:solidFill>
                  <a:srgbClr val="212121"/>
                </a:solidFill>
              </a:rPr>
              <a:t> 그림으로 표현하면</a:t>
            </a:r>
            <a:r>
              <a:rPr lang="en-US" altLang="ko-KR" sz="2000" b="1" dirty="0">
                <a:solidFill>
                  <a:srgbClr val="212121"/>
                </a:solidFill>
              </a:rPr>
              <a:t>, </a:t>
            </a:r>
            <a:r>
              <a:rPr lang="ko-KR" altLang="en-US" sz="2000" b="1" dirty="0">
                <a:solidFill>
                  <a:srgbClr val="212121"/>
                </a:solidFill>
              </a:rPr>
              <a:t>나머지 플레이어가 채팅을 통해 정답을 맞추는 게임으로</a:t>
            </a:r>
            <a:r>
              <a:rPr lang="en-US" altLang="ko-KR" sz="2000" b="1" dirty="0">
                <a:solidFill>
                  <a:srgbClr val="212121"/>
                </a:solidFill>
              </a:rPr>
              <a:t>, </a:t>
            </a:r>
            <a:r>
              <a:rPr lang="ko-KR" altLang="en-US" sz="2000" b="1" dirty="0">
                <a:solidFill>
                  <a:srgbClr val="212121"/>
                </a:solidFill>
              </a:rPr>
              <a:t>네트워크를 통해 다수의 플레이어가 동시 접속이 가능한 프로그램입니다</a:t>
            </a:r>
            <a:r>
              <a:rPr lang="en-US" altLang="ko-KR" sz="2000" b="1" dirty="0">
                <a:solidFill>
                  <a:srgbClr val="212121"/>
                </a:solidFill>
              </a:rPr>
              <a:t>.</a:t>
            </a:r>
            <a:endParaRPr lang="en-US" altLang="ko-KR" sz="3600" dirty="0">
              <a:solidFill>
                <a:srgbClr val="21212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712B30-453B-4BF1-A694-9964907E6040}"/>
              </a:ext>
            </a:extLst>
          </p:cNvPr>
          <p:cNvSpPr/>
          <p:nvPr/>
        </p:nvSpPr>
        <p:spPr>
          <a:xfrm>
            <a:off x="2331742" y="1840513"/>
            <a:ext cx="177997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12121"/>
                </a:solidFill>
              </a:rPr>
              <a:t>Catch-</a:t>
            </a:r>
            <a:r>
              <a:rPr lang="en-US" altLang="ko-KR" dirty="0" err="1">
                <a:solidFill>
                  <a:srgbClr val="212121"/>
                </a:solidFill>
              </a:rPr>
              <a:t>ur</a:t>
            </a:r>
            <a:r>
              <a:rPr lang="en-US" altLang="ko-KR" dirty="0">
                <a:solidFill>
                  <a:srgbClr val="212121"/>
                </a:solidFill>
              </a:rPr>
              <a:t>-Mind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2E7A0F2-187B-4EC0-AFD4-6B2CDB2B2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86" y="2922373"/>
            <a:ext cx="274156" cy="2292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5C21FF1-040E-4D3E-ADDC-59A8CEAAE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90" y="1839139"/>
            <a:ext cx="650296" cy="6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22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02300-C664-4F6B-93B2-04054492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AADB4-FDD6-4F48-8833-CEF5ADE09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68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B3259-3BC3-4066-B535-E9B1848AE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편집기 </a:t>
            </a:r>
            <a:r>
              <a:rPr lang="ko-KR" altLang="en-US" dirty="0" err="1"/>
              <a:t>뭐썼는지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5786DB-6B45-4839-92CF-B0A8905F4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116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696244" y="292423"/>
            <a:ext cx="48261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구현 기능과 </a:t>
            </a:r>
            <a:r>
              <a:rPr lang="ko-KR" altLang="en-US" sz="1600" dirty="0" err="1">
                <a:solidFill>
                  <a:schemeClr val="bg1"/>
                </a:solidFill>
              </a:rPr>
              <a:t>차별점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B69D18-9DDD-4442-8489-F2FD547E0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204" y="1589900"/>
            <a:ext cx="650296" cy="65029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F982A4E-F68C-4D61-A7AA-67D990334F73}"/>
              </a:ext>
            </a:extLst>
          </p:cNvPr>
          <p:cNvSpPr/>
          <p:nvPr/>
        </p:nvSpPr>
        <p:spPr>
          <a:xfrm>
            <a:off x="2095500" y="1649872"/>
            <a:ext cx="121539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2000" dirty="0"/>
              <a:t>GUI </a:t>
            </a:r>
            <a:r>
              <a:rPr lang="ko-KR" altLang="en-US" sz="2000" dirty="0"/>
              <a:t>구조</a:t>
            </a:r>
            <a:endParaRPr lang="en-US" altLang="ko-KR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BCA029-53A8-4BE9-A9F3-92D2C1DF405E}"/>
              </a:ext>
            </a:extLst>
          </p:cNvPr>
          <p:cNvSpPr/>
          <p:nvPr/>
        </p:nvSpPr>
        <p:spPr>
          <a:xfrm>
            <a:off x="1471331" y="2895509"/>
            <a:ext cx="91608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CardLayout</a:t>
            </a:r>
            <a:r>
              <a:rPr lang="ko-KR" altLang="en-US" dirty="0"/>
              <a:t>을 통하여</a:t>
            </a:r>
            <a:r>
              <a:rPr lang="en-US" altLang="ko-KR" dirty="0"/>
              <a:t>, </a:t>
            </a:r>
            <a:r>
              <a:rPr lang="ko-KR" altLang="en-US" dirty="0"/>
              <a:t>특정 이벤트 발생시 화면의 전환이 이루어지게 구조를 설정했고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포토샵을</a:t>
            </a:r>
            <a:r>
              <a:rPr lang="ko-KR" altLang="en-US" dirty="0"/>
              <a:t> 이용하여 제작한 각종 이미지들을 컴포넌트에 입히고 사운드 효과를 줌으로써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보다 깔끔하고 </a:t>
            </a:r>
            <a:r>
              <a:rPr lang="ko-KR" altLang="en-US" dirty="0" err="1"/>
              <a:t>캐주얼한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를 구성했다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025" y="4819491"/>
            <a:ext cx="1394043" cy="8685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93" y="4811757"/>
            <a:ext cx="1394043" cy="8680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294" y="4676378"/>
            <a:ext cx="1394043" cy="113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7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C4930-8993-4D51-9BAA-AED578D9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차별점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50951E-6B1C-4934-ABE8-9C3AC815F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7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696244" y="292423"/>
            <a:ext cx="482618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구조 설계 </a:t>
            </a:r>
            <a:r>
              <a:rPr lang="en-US" altLang="ko-KR" sz="1600" dirty="0">
                <a:solidFill>
                  <a:schemeClr val="bg1"/>
                </a:solidFill>
              </a:rPr>
              <a:t>– MVC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03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F697E9E-475C-4D71-8E27-9C5D88FB8F35}"/>
              </a:ext>
            </a:extLst>
          </p:cNvPr>
          <p:cNvSpPr/>
          <p:nvPr/>
        </p:nvSpPr>
        <p:spPr>
          <a:xfrm>
            <a:off x="691055" y="1758839"/>
            <a:ext cx="1755228" cy="861848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2E76C4B-32A7-4FAD-A9B2-543FDA49D306}"/>
              </a:ext>
            </a:extLst>
          </p:cNvPr>
          <p:cNvSpPr/>
          <p:nvPr/>
        </p:nvSpPr>
        <p:spPr>
          <a:xfrm>
            <a:off x="691055" y="4668237"/>
            <a:ext cx="1755228" cy="861848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9F28F1C-FBFD-4174-B43F-04DC4DE532B5}"/>
              </a:ext>
            </a:extLst>
          </p:cNvPr>
          <p:cNvSpPr/>
          <p:nvPr/>
        </p:nvSpPr>
        <p:spPr>
          <a:xfrm>
            <a:off x="4113158" y="2979520"/>
            <a:ext cx="1755228" cy="861848"/>
          </a:xfrm>
          <a:prstGeom prst="roundRect">
            <a:avLst/>
          </a:prstGeom>
          <a:solidFill>
            <a:srgbClr val="C9533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63321B7-1FED-4D9B-8835-4B3BCC9E6043}"/>
              </a:ext>
            </a:extLst>
          </p:cNvPr>
          <p:cNvSpPr/>
          <p:nvPr/>
        </p:nvSpPr>
        <p:spPr>
          <a:xfrm>
            <a:off x="4113157" y="5099161"/>
            <a:ext cx="1755228" cy="86184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Starter</a:t>
            </a:r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C3801CB-279F-4EC5-B44F-C5D617C68346}"/>
              </a:ext>
            </a:extLst>
          </p:cNvPr>
          <p:cNvSpPr/>
          <p:nvPr/>
        </p:nvSpPr>
        <p:spPr>
          <a:xfrm>
            <a:off x="9858868" y="2998076"/>
            <a:ext cx="1755228" cy="861848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8B34062-58EF-466B-BFF8-55B396E4CA18}"/>
              </a:ext>
            </a:extLst>
          </p:cNvPr>
          <p:cNvSpPr/>
          <p:nvPr/>
        </p:nvSpPr>
        <p:spPr>
          <a:xfrm>
            <a:off x="7035854" y="2979520"/>
            <a:ext cx="1755228" cy="861848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68F84F0D-28AE-4B24-ABF5-AA13180292D9}"/>
              </a:ext>
            </a:extLst>
          </p:cNvPr>
          <p:cNvSpPr/>
          <p:nvPr/>
        </p:nvSpPr>
        <p:spPr>
          <a:xfrm>
            <a:off x="4709784" y="4128094"/>
            <a:ext cx="561975" cy="7202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3842AC06-F5A7-4DCD-9DDE-CA8377FC7D77}"/>
              </a:ext>
            </a:extLst>
          </p:cNvPr>
          <p:cNvSpPr/>
          <p:nvPr/>
        </p:nvSpPr>
        <p:spPr>
          <a:xfrm>
            <a:off x="9058275" y="3250951"/>
            <a:ext cx="533400" cy="143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71AC8372-16AE-4F75-827B-4786BF0A08F3}"/>
              </a:ext>
            </a:extLst>
          </p:cNvPr>
          <p:cNvSpPr/>
          <p:nvPr/>
        </p:nvSpPr>
        <p:spPr>
          <a:xfrm rot="10800000">
            <a:off x="9058275" y="3463077"/>
            <a:ext cx="533400" cy="143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E8531B64-9DE5-4E7A-933F-DB70AFB7496D}"/>
              </a:ext>
            </a:extLst>
          </p:cNvPr>
          <p:cNvSpPr/>
          <p:nvPr/>
        </p:nvSpPr>
        <p:spPr>
          <a:xfrm>
            <a:off x="6010275" y="3250951"/>
            <a:ext cx="758386" cy="143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41935321-C39E-426D-A043-80CCE16AD1E9}"/>
              </a:ext>
            </a:extLst>
          </p:cNvPr>
          <p:cNvSpPr/>
          <p:nvPr/>
        </p:nvSpPr>
        <p:spPr>
          <a:xfrm rot="10800000">
            <a:off x="6008140" y="3475337"/>
            <a:ext cx="758386" cy="143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EC1AD230-F7B6-45E0-90D9-FAE78B4D8C38}"/>
              </a:ext>
            </a:extLst>
          </p:cNvPr>
          <p:cNvSpPr/>
          <p:nvPr/>
        </p:nvSpPr>
        <p:spPr>
          <a:xfrm rot="1786112">
            <a:off x="2558758" y="2757028"/>
            <a:ext cx="1428750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E46C3B08-3B37-49ED-84EA-0B475A88B754}"/>
              </a:ext>
            </a:extLst>
          </p:cNvPr>
          <p:cNvSpPr/>
          <p:nvPr/>
        </p:nvSpPr>
        <p:spPr>
          <a:xfrm rot="12537114">
            <a:off x="2739113" y="2373783"/>
            <a:ext cx="1428750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D618A700-253F-425E-A64D-02706CF0578B}"/>
              </a:ext>
            </a:extLst>
          </p:cNvPr>
          <p:cNvSpPr/>
          <p:nvPr/>
        </p:nvSpPr>
        <p:spPr>
          <a:xfrm rot="9332348">
            <a:off x="2638580" y="4604725"/>
            <a:ext cx="1428750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406CA755-304D-492A-A85D-15889416C4B2}"/>
              </a:ext>
            </a:extLst>
          </p:cNvPr>
          <p:cNvSpPr/>
          <p:nvPr/>
        </p:nvSpPr>
        <p:spPr>
          <a:xfrm rot="20196285">
            <a:off x="2538844" y="4138357"/>
            <a:ext cx="1428750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3E9493-002F-4E3F-B64F-D57524FE5FCD}"/>
              </a:ext>
            </a:extLst>
          </p:cNvPr>
          <p:cNvSpPr txBox="1"/>
          <p:nvPr/>
        </p:nvSpPr>
        <p:spPr>
          <a:xfrm>
            <a:off x="3363026" y="2142325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객체 데이터 요청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7228A0-78E4-44FC-9AF5-750AD89A9315}"/>
              </a:ext>
            </a:extLst>
          </p:cNvPr>
          <p:cNvSpPr txBox="1"/>
          <p:nvPr/>
        </p:nvSpPr>
        <p:spPr>
          <a:xfrm>
            <a:off x="1768290" y="2914190"/>
            <a:ext cx="143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객체 데이터 제공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B86F11D-20D8-440B-982B-6EB0C8C667C0}"/>
              </a:ext>
            </a:extLst>
          </p:cNvPr>
          <p:cNvSpPr txBox="1"/>
          <p:nvPr/>
        </p:nvSpPr>
        <p:spPr>
          <a:xfrm>
            <a:off x="3223885" y="4812436"/>
            <a:ext cx="130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Event </a:t>
            </a:r>
            <a:r>
              <a:rPr lang="ko-KR" altLang="en-US" dirty="0"/>
              <a:t>처리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097B655-3701-4A15-9C0E-1D638D511F4D}"/>
              </a:ext>
            </a:extLst>
          </p:cNvPr>
          <p:cNvSpPr txBox="1"/>
          <p:nvPr/>
        </p:nvSpPr>
        <p:spPr>
          <a:xfrm>
            <a:off x="1845275" y="3896407"/>
            <a:ext cx="150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UI</a:t>
            </a:r>
            <a:r>
              <a:rPr lang="ko-KR" altLang="en-US" dirty="0"/>
              <a:t> 객체 제공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66FEF4-E601-4367-A650-BC1E1AADE89D}"/>
              </a:ext>
            </a:extLst>
          </p:cNvPr>
          <p:cNvSpPr txBox="1"/>
          <p:nvPr/>
        </p:nvSpPr>
        <p:spPr>
          <a:xfrm>
            <a:off x="5091316" y="4220753"/>
            <a:ext cx="167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프로그램 실행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4C5A5D-4113-4E0F-9415-9334466A1B41}"/>
              </a:ext>
            </a:extLst>
          </p:cNvPr>
          <p:cNvSpPr txBox="1"/>
          <p:nvPr/>
        </p:nvSpPr>
        <p:spPr>
          <a:xfrm>
            <a:off x="8572253" y="2610188"/>
            <a:ext cx="1505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데이터 요청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9E9464-D80D-4807-9635-889C120C9B60}"/>
              </a:ext>
            </a:extLst>
          </p:cNvPr>
          <p:cNvSpPr txBox="1"/>
          <p:nvPr/>
        </p:nvSpPr>
        <p:spPr>
          <a:xfrm>
            <a:off x="8589128" y="3926187"/>
            <a:ext cx="143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데이터 반환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72A30F-57C8-42FE-9F8F-95CA0CA5A491}"/>
              </a:ext>
            </a:extLst>
          </p:cNvPr>
          <p:cNvSpPr txBox="1"/>
          <p:nvPr/>
        </p:nvSpPr>
        <p:spPr>
          <a:xfrm>
            <a:off x="5701103" y="2519801"/>
            <a:ext cx="1402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Action </a:t>
            </a:r>
            <a:r>
              <a:rPr lang="ko-KR" altLang="en-US" dirty="0"/>
              <a:t>처리 송신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8139790-82FA-4328-91D5-A04D1ED4480B}"/>
              </a:ext>
            </a:extLst>
          </p:cNvPr>
          <p:cNvSpPr txBox="1"/>
          <p:nvPr/>
        </p:nvSpPr>
        <p:spPr>
          <a:xfrm>
            <a:off x="5968068" y="3689182"/>
            <a:ext cx="1235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update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B74935A-CD35-42CF-BA5D-04E9C0B6F959}"/>
              </a:ext>
            </a:extLst>
          </p:cNvPr>
          <p:cNvSpPr/>
          <p:nvPr/>
        </p:nvSpPr>
        <p:spPr>
          <a:xfrm>
            <a:off x="209550" y="1419225"/>
            <a:ext cx="6191250" cy="5073650"/>
          </a:xfrm>
          <a:prstGeom prst="round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8C77272-B92E-49CD-8F69-B127CF76DBD0}"/>
              </a:ext>
            </a:extLst>
          </p:cNvPr>
          <p:cNvSpPr/>
          <p:nvPr/>
        </p:nvSpPr>
        <p:spPr>
          <a:xfrm>
            <a:off x="2510640" y="6308209"/>
            <a:ext cx="1524986" cy="369332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Client</a:t>
            </a:r>
            <a:endParaRPr lang="ko-KR" altLang="en-US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9E3D9B77-C45C-4C42-9472-D4143254E53A}"/>
              </a:ext>
            </a:extLst>
          </p:cNvPr>
          <p:cNvSpPr/>
          <p:nvPr/>
        </p:nvSpPr>
        <p:spPr>
          <a:xfrm>
            <a:off x="6606901" y="2423082"/>
            <a:ext cx="5375549" cy="2167003"/>
          </a:xfrm>
          <a:prstGeom prst="round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DBC7FDB-B41C-45EA-B75F-C6A2BF505015}"/>
              </a:ext>
            </a:extLst>
          </p:cNvPr>
          <p:cNvSpPr/>
          <p:nvPr/>
        </p:nvSpPr>
        <p:spPr>
          <a:xfrm>
            <a:off x="8767580" y="4432046"/>
            <a:ext cx="1114788" cy="329841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336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04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AE796C-4C8E-4D9F-AE6F-13A2E0994F6D}"/>
              </a:ext>
            </a:extLst>
          </p:cNvPr>
          <p:cNvSpPr txBox="1"/>
          <p:nvPr/>
        </p:nvSpPr>
        <p:spPr>
          <a:xfrm>
            <a:off x="1826357" y="1509354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Client Diagram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890856F-0C36-4525-8C56-3A3E0BA8D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82" y="1414987"/>
            <a:ext cx="498831" cy="49883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696244" y="292423"/>
            <a:ext cx="482618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MVC Pattern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과 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UML Diagram</a:t>
            </a:r>
            <a:endParaRPr lang="ko-KR" altLang="en-US" sz="1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3C45105-AB96-49E5-B1B3-A15B2620B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18" y="2024778"/>
            <a:ext cx="10775143" cy="447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63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241</Words>
  <Application>Microsoft Office PowerPoint</Application>
  <PresentationFormat>와이드스크린</PresentationFormat>
  <Paragraphs>98</Paragraphs>
  <Slides>25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목적</vt:lpstr>
      <vt:lpstr>편집기 뭐썼는지</vt:lpstr>
      <vt:lpstr>PowerPoint 프레젠테이션</vt:lpstr>
      <vt:lpstr>차별점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Server 구현 방법</vt:lpstr>
      <vt:lpstr>구현한 기능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승호 이</cp:lastModifiedBy>
  <cp:revision>140</cp:revision>
  <dcterms:created xsi:type="dcterms:W3CDTF">2017-10-09T06:24:25Z</dcterms:created>
  <dcterms:modified xsi:type="dcterms:W3CDTF">2018-12-03T13:09:32Z</dcterms:modified>
</cp:coreProperties>
</file>